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08aab04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对爱因斯坦质能方程理解错误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b9594f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核力与四种基本相互作用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87ffb2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对结合能与比结合能的理解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be567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对爱因斯坦质能方程的理解及应用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cbbd2e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结合能与动量守恒、能量守恒的综合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8aab04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对爱因斯坦质能方程理解错误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c54230d6e?vop=1&amp;vop=1&amp;pid=a87ffb2dd&amp;color=0,0,0&amp;vtp=1&amp;bt=1&amp;bbb=1&amp;hb=1"/>
              <p:cNvSpPr/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根据题图1可知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核的结合能约为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,A错误；根据题图1可知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更稳定,B正确；根据题图2可知,核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裂变成核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的过程中,平均核子质量减少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,放出核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,比结合能增大,C错误；根据题图2可知,若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能结合成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,平均核子质量减少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,结合过程一定放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c54230d6e?vop=1&amp;vop=1&amp;pid=a87ffb2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25" b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c54230d6e?vop=1&amp;vop=1&amp;pid=a87ffb2dd&amp;color=0,0,0&amp;vtp=1&amp;bt=1&amp;bb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结合能与比结合能的比较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1）组成原子核的核子越多,结合能越大，但比结合能不一定越大.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2）结合能与核子个数之比称作比结合能,比结合能越大,原子核越稳定.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826264319?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[浙江温州十校2025高二下联考]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甲状腺病痛患者手术切除甲状腺后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，可以通过口服含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131的药物进一步进行放射性治疗，碘131发生衰变的过程可以用方程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131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，不考虑患者对放射性药物代谢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826264319?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826264319.bracket?vop=1&amp;pid=98be5676f&amp;color=0,0,0&amp;vpa=5&amp;vtp=1&amp;bbb=1"/>
          <p:cNvSpPr/>
          <p:nvPr/>
        </p:nvSpPr>
        <p:spPr>
          <a:xfrm>
            <a:off x="4008501" y="23499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826264319.choices?vop=1&amp;pid=98be5676f&amp;color=0,0,0&amp;vtp=1&amp;bbb=1"/>
              <p:cNvSpPr/>
              <p:nvPr/>
            </p:nvSpPr>
            <p:spPr>
              <a:xfrm>
                <a:off x="722376" y="2766763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A.碘131的衰变为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.碘131的半衰期约为8天，患者服药后经过16天碘131全部衰变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826264319.choices?vop=1&amp;pid=98be567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6763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4" b="-2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826264319?vop=1&amp;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根据质量数和电荷数守恒可知，核反应方程为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53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131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I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更稳定,故A正确,B错误；衰变过程释放的核能为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Xe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Z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正确；患者服药后经过两个半衰期,碘131还剩原来的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826264319?vop=1&amp;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792886a2d?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太阳内部高温高压使三个氦核发生短暂的核反应，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该过程被称为氦闪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.该核反应的方程为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X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核的比结合能为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792886a2d?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175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792886a2d.bracket?vop=1&amp;pid=98be5676f&amp;color=0,0,0&amp;vpa=6&amp;vtp=1&amp;bbb=1"/>
          <p:cNvSpPr/>
          <p:nvPr/>
        </p:nvSpPr>
        <p:spPr>
          <a:xfrm>
            <a:off x="5462842" y="18800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792886a2d.choices?vop=1&amp;pid=98be5676f&amp;color=0,0,0&amp;vtp=1&amp;bbb=1"/>
              <p:cNvSpPr/>
              <p:nvPr/>
            </p:nvSpPr>
            <p:spPr>
              <a:xfrm>
                <a:off x="722376" y="2290387"/>
                <a:ext cx="10753344" cy="939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原子核中有8个中子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.该核反应释放的能量为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.该核反应的质量亏损为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7_2#792886a2d.choices?vop=1&amp;pid=98be567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0387"/>
                <a:ext cx="10753344" cy="9398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792886a2d?vop=1&amp;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根据质量数和电荷数守恒,可知核反应方程为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核中有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,B错误；该核反应放出的能量等于反应前、后结合能的增加值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,释放的能量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,C错误；该核反应的质量亏损为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792886a2d?vop=1&amp;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a682287f1?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1351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硼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具有较强的防辐射和吸收中子的功能，在核反应中一个硼核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吸收一个慢中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子后释放出一个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粒子，转变成新核并释放出一定的能量.已知硼核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，新核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，氦核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0_1#a682287f1?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51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3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a682287f1.bracket?vop=1&amp;pid=98be5676f&amp;color=0,0,0&amp;vpa=7&amp;vtp=1&amp;bbb=1"/>
          <p:cNvSpPr/>
          <p:nvPr/>
        </p:nvSpPr>
        <p:spPr>
          <a:xfrm>
            <a:off x="10479151" y="19181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2#a682287f1.choices?vop=1&amp;pid=98be5676f&amp;color=0,0,0&amp;vtp=1&amp;bbb=1"/>
              <p:cNvSpPr/>
              <p:nvPr/>
            </p:nvSpPr>
            <p:spPr>
              <a:xfrm>
                <a:off x="722376" y="2333948"/>
                <a:ext cx="10753344" cy="1892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Li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.硼核变成新核和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粒子的核反应是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.该核反应质量亏损为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0_2#a682287f1.choices?vop=1&amp;pid=98be567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3948"/>
                <a:ext cx="10753344" cy="18923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a682287f1?vop=1&amp;vop=1&amp;pid=98be5676f&amp;color=0,0,0&amp;vtp=1&amp;bt=1&amp;bbb=1&amp;hb=1"/>
              <p:cNvSpPr/>
              <p:nvPr/>
            </p:nvSpPr>
            <p:spPr>
              <a:xfrm>
                <a:off x="722376" y="972000"/>
                <a:ext cx="10753344" cy="21709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由质量数和电荷数守恒可知,核反应方程为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d>
                          <m:dPr>
                            <m:begChr m:val=""/>
                            <m:endChr m:val="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5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10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B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​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n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→</m:t>
                            </m:r>
                          </m:e>
                        </m:d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衰变是自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发进行的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,则硼核吸收慢中子变成新核和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粒子的核反应并不是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；由能量守恒定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；该核反应放出的能量为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,则该核反应质量亏损为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a682287f1?vop=1&amp;vop=1&amp;pid=98be5676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70938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307" b="-2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3_1#c10569dd1?vop=1&amp;pid=0cbbd2e83&amp;color=0,0,0&amp;vtp=1&amp;bt=1&amp;bbb=1"/>
              <p:cNvSpPr/>
              <p:nvPr/>
            </p:nvSpPr>
            <p:spPr>
              <a:xfrm>
                <a:off x="722376" y="972000"/>
                <a:ext cx="10753344" cy="40665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1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1898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年居里夫人发现放射性元素镭，一个静止的镭核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88</m:t>
                        </m:r>
                      </m:sub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226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Ra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衰变成氡核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86</m:t>
                        </m:r>
                      </m:sub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222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时，放出一个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5_BD.23_1#c10569dd1?vop=1&amp;pid=0cbbd2e8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6654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r="-295" b="-12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24_1#22773d5d1?vop=1&amp;pid=c10569dd1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（1）写出镭核发生衰变的核反应方程；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5_1#22773d5d1?vop=1&amp;vop=1&amp;pid=c10569dd1&amp;color=0,0,0&amp;vtp=1&amp;bbb=1"/>
              <p:cNvSpPr/>
              <p:nvPr/>
            </p:nvSpPr>
            <p:spPr>
              <a:xfrm>
                <a:off x="722376" y="1855793"/>
                <a:ext cx="10753344" cy="4247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𝟖𝟖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𝟐𝟐𝟔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𝐑𝐚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𝟖𝟔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𝟐𝟐𝟐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𝐑𝐧</m:t>
                        </m:r>
                        <m:r>
                          <m:rPr>
                            <m:nor/>
                          </m:rP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25_1#22773d5d1?vop=1&amp;vop=1&amp;pid=c10569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5793"/>
                <a:ext cx="10753344" cy="424752"/>
              </a:xfrm>
              <a:prstGeom prst="rect">
                <a:avLst/>
              </a:prstGeom>
              <a:blipFill rotWithShape="1">
                <a:blip r:embed="rId2"/>
                <a:stretch>
                  <a:fillRect l="-4" t="-76" b="-13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26_1#22773d5d1?vop=1&amp;vop=1&amp;pid=c10569dd1&amp;color=0,0,0&amp;vtp=1&amp;bbb=1"/>
              <p:cNvSpPr/>
              <p:nvPr/>
            </p:nvSpPr>
            <p:spPr>
              <a:xfrm>
                <a:off x="722376" y="2331916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镭核发生衰变的核反应方程为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88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226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Ra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222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Rn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26_1#22773d5d1?vop=1&amp;vop=1&amp;pid=c10569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1916"/>
                <a:ext cx="10753344" cy="434785"/>
              </a:xfrm>
              <a:prstGeom prst="rect">
                <a:avLst/>
              </a:prstGeom>
              <a:blipFill rotWithShape="1">
                <a:blip r:embed="rId3"/>
                <a:stretch>
                  <a:fillRect l="-4" t="-45" b="-13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7_1#82777f2e3?vop=1&amp;pid=c10569dd1&amp;color=0,0,0&amp;mp=1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（2）假设一个镭核衰变过程中损失的质量为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，释放出的核能全部转化为氡核和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光在真空中的速度为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，一个氡核的质量为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，则氡核和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各为多大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?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7_1#82777f2e3?vop=1&amp;pid=c10569dd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3047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8_1#82777f2e3?vop=1&amp;vop=1&amp;pid=c10569dd1&amp;color=0,0,0&amp;vtp=1&amp;bbb=1"/>
              <p:cNvSpPr/>
              <p:nvPr/>
            </p:nvSpPr>
            <p:spPr>
              <a:xfrm>
                <a:off x="722376" y="2291403"/>
                <a:ext cx="10753344" cy="5215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8_1#82777f2e3?vop=1&amp;vop=1&amp;pid=c10569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21589"/>
              </a:xfrm>
              <a:prstGeom prst="rect">
                <a:avLst/>
              </a:prstGeom>
              <a:blipFill rotWithShape="1">
                <a:blip r:embed="rId2"/>
                <a:stretch>
                  <a:fillRect l="-4" t="-62" b="-22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9_1#82777f2e3?vop=1&amp;vop=1&amp;pid=c10569dd1&amp;color=0,0,0&amp;vtp=1&amp;bbb=1&amp;hb=1"/>
              <p:cNvSpPr/>
              <p:nvPr/>
            </p:nvSpPr>
            <p:spPr>
              <a:xfrm>
                <a:off x="722376" y="2823977"/>
                <a:ext cx="10753344" cy="31255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,可知产生的总动能为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,设氡核和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量守恒定律有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由能量守恒定律有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联立解得氡核动能为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9_1#82777f2e3?vop=1&amp;vop=1&amp;pid=c10569dd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3977"/>
                <a:ext cx="10753344" cy="3125597"/>
              </a:xfrm>
              <a:prstGeom prst="rect">
                <a:avLst/>
              </a:prstGeom>
              <a:blipFill rotWithShape="1">
                <a:blip r:embed="rId3"/>
                <a:stretch>
                  <a:fillRect l="-4" t="-4" r="-183" b="-3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b1c3e116.fixed?pid=0c0b4e8a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0b1c3e116.fixed?pid=0c0b4e8a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核力与结合能</a:t>
            </a:r>
            <a:endParaRPr lang="en-US" altLang="zh-CN" sz="4400" dirty="0"/>
          </a:p>
        </p:txBody>
      </p:sp>
      <p:pic>
        <p:nvPicPr>
          <p:cNvPr id="4" name="C_3#0b1c3e116.fixed?pid=0c0b4e8a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b1c3e116.fixed?pid=0c0b4e8a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30383fc26?vop=1&amp;pid=c10569dd1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（3）在（2）问条件下，若该衰变过程释放的核能全部以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光子放出，每个高能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光子经过重核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附近时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，在原子核场的作用下，能产生一对正、负电子，已知电子质量为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，求此衰变过程最多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能产生多少对正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、负电子.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0_1#30383fc26?vop=1&amp;pid=c10569dd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98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30383fc26?vop=1&amp;vop=1&amp;pid=c10569dd1&amp;color=0,0,0&amp;vtp=1&amp;bbb=1"/>
              <p:cNvSpPr/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30383fc26?vop=1&amp;vop=1&amp;pid=c10569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30383fc26?vop=1&amp;vop=1&amp;pid=c10569dd1&amp;color=0,0,0&amp;vtp=1&amp;bbb=1"/>
              <p:cNvSpPr/>
              <p:nvPr/>
            </p:nvSpPr>
            <p:spPr>
              <a:xfrm>
                <a:off x="722376" y="2828930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光子产生电子的方程为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光子最多产生的正、负电子对数为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2_1#30383fc26?vop=1&amp;vop=1&amp;pid=c10569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28930"/>
                <a:ext cx="10753344" cy="14732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208f42417?vop=1&amp;pid=0cbbd2e83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[江苏无锡锡山高级中学2025高二下期中]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经常被用于核武器中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，其对周围环境会造成长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久的伤害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静止时衰变为铀核激发态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粒子，而铀核激发态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衰变为铀核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并放出能量为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粒子的质量分别为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3_1#208f42417?vop=1&amp;pid=0cbbd2e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50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4_1#09f74e19d?vop=1&amp;pid=208f42417&amp;color=0,0,0&amp;vtp=1&amp;bbb=1&amp;hb=1"/>
              <p:cNvSpPr/>
              <p:nvPr/>
            </p:nvSpPr>
            <p:spPr>
              <a:xfrm>
                <a:off x="722376" y="2776035"/>
                <a:ext cx="10753344" cy="8559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（1）在某核电站事故中，大量的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被释放到环境中.已知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的半衰期为24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核发生衰变，需要多少时间？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34_1#09f74e19d?vop=1&amp;pid=208f424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76035"/>
                <a:ext cx="10753344" cy="85598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52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35_1#09f74e19d?vop=1&amp;vop=1&amp;pid=208f42417&amp;color=0,0,0&amp;vtp=1&amp;bbb=1"/>
          <p:cNvSpPr/>
          <p:nvPr/>
        </p:nvSpPr>
        <p:spPr>
          <a:xfrm>
            <a:off x="722376" y="3634491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300年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36_1#09f74e19d?vop=1&amp;vop=1&amp;pid=208f42417&amp;color=0,0,0&amp;vtp=1&amp;bbb=1"/>
              <p:cNvSpPr/>
              <p:nvPr/>
            </p:nvSpPr>
            <p:spPr>
              <a:xfrm>
                <a:off x="722376" y="4040891"/>
                <a:ext cx="10753344" cy="144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根据半衰期公式有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36_1#09f74e19d?vop=1&amp;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40891"/>
                <a:ext cx="10753344" cy="1440434"/>
              </a:xfrm>
              <a:prstGeom prst="rect">
                <a:avLst/>
              </a:prstGeom>
              <a:blipFill rotWithShape="1">
                <a:blip r:embed="rId3"/>
                <a:stretch>
                  <a:fillRect l="-4" t="-27" b="-31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7_1#03cb3e165?vop=1&amp;pid=208f4241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（2）写出衰变方程并求出衰变过程中放出的核能；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8_1#03cb3e165?vop=1&amp;vop=1&amp;pid=208f42417&amp;color=0,0,0&amp;vtp=1&amp;bbb=1"/>
              <p:cNvSpPr/>
              <p:nvPr/>
            </p:nvSpPr>
            <p:spPr>
              <a:xfrm>
                <a:off x="722376" y="1386528"/>
                <a:ext cx="10753344" cy="43421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𝟗𝟒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𝟐𝟑𝟗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𝐏𝐮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𝟗𝟐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𝟐𝟑𝟓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𝐔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𝐇𝐞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𝜸</m:t>
                        </m: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𝟐𝟏𝟔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8_1#03cb3e165?vop=1&amp;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434213"/>
              </a:xfrm>
              <a:prstGeom prst="rect">
                <a:avLst/>
              </a:prstGeom>
              <a:blipFill rotWithShape="1">
                <a:blip r:embed="rId1"/>
                <a:stretch>
                  <a:fillRect l="-4" t="-74" b="-139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9_1#03cb3e165?vop=1&amp;vop=1&amp;pid=208f42417&amp;color=0,0,0&amp;vtp=1&amp;bbb=1"/>
              <p:cNvSpPr/>
              <p:nvPr/>
            </p:nvSpPr>
            <p:spPr>
              <a:xfrm>
                <a:off x="722376" y="1829059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衰变方程为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94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239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235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放出的核能为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235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9_1#03cb3e165?vop=1&amp;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9059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4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40_1#64ab88851?vop=1&amp;pid=208f42417&amp;color=0,0,0&amp;vtp=1&amp;bbb=1"/>
              <p:cNvSpPr/>
              <p:nvPr/>
            </p:nvSpPr>
            <p:spPr>
              <a:xfrm>
                <a:off x="722376" y="2785623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（3）已知衰变放出的光子的动量可忽略，求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粒子的动能.（结果保留三位小数）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40_1#64ab88851?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23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127" b="-12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1_1#64ab88851?vop=1&amp;vop=1&amp;pid=208f42417&amp;color=0,0,0&amp;vtp=1&amp;bbb=1"/>
              <p:cNvSpPr/>
              <p:nvPr/>
            </p:nvSpPr>
            <p:spPr>
              <a:xfrm>
                <a:off x="722376" y="3242823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𝟎𝟑𝟒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𝐌𝐞𝐕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1_1#64ab88851?vop=1&amp;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42823"/>
                <a:ext cx="10753344" cy="400050"/>
              </a:xfrm>
              <a:prstGeom prst="rect">
                <a:avLst/>
              </a:prstGeom>
              <a:blipFill rotWithShape="1">
                <a:blip r:embed="rId4"/>
                <a:stretch>
                  <a:fillRect l="-4" t="-128" b="-14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42_1#64ab88851?vop=1&amp;vop=1&amp;pid=208f42417&amp;color=0,0,0&amp;vtp=1&amp;bbb=1"/>
              <p:cNvSpPr/>
              <p:nvPr/>
            </p:nvSpPr>
            <p:spPr>
              <a:xfrm>
                <a:off x="722376" y="3653414"/>
                <a:ext cx="10753344" cy="151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根据动量守恒定律得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根据能量守恒定律得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kU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𝛼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42_1#64ab88851?vop=1&amp;vop=1&amp;pid=208f424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14"/>
                <a:ext cx="10753344" cy="1511300"/>
              </a:xfrm>
              <a:prstGeom prst="rect">
                <a:avLst/>
              </a:prstGeom>
              <a:blipFill rotWithShape="1">
                <a:blip r:embed="rId5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3_1#208f42417?vop=1&amp;vop=1&amp;pid=0cbbd2e83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P131复习与提高B组第4题演变而来.教材考查了衰变方程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，本题延伸考查了衰变的时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间及衰变过程中放出的核能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4_1#40ea100d2?vop=1&amp;pid=08aab04f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下列说法中正确的是(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5_1#40ea100d2.bracket?vop=1&amp;pid=08aab04f7&amp;color=0,0,0&amp;vpa=8&amp;vtp=1"/>
          <p:cNvSpPr/>
          <p:nvPr/>
        </p:nvSpPr>
        <p:spPr>
          <a:xfrm>
            <a:off x="3568764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4_2#40ea100d2.choices?vop=1&amp;pid=08aab04f7&amp;color=0,0,0&amp;vtp=1&amp;bbb=1&amp;hb=1"/>
              <p:cNvSpPr/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A.爱因斯坦质能方程反映了物体的质量就是能量，它们之间可以相互转化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可知物体的能量与其质量之间的关系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.核反应中发生的“质量亏损”是消失的质量转变成了能量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.因为核反应中能产生能量，且有质量的转化，所以系统只有质量数守恒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，系统的总能量和总质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量并不守恒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4_2#40ea100d2.choices?vop=1&amp;pid=08aab04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407" b="-2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1#40ea100d2?vop=1&amp;vop=1&amp;pid=08aab04f7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爱因斯坦质能方程说明了能量和质量间存在联系,但质量并不是能量,A错误,B正确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；核反应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中发生的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“质量亏损”并不是指这部分质量消失或质量转化为能量,在核反应中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,系统的总能量和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总质量也是守恒的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7_1#40ea100d2?vop=1&amp;vop=1&amp;pid=08aab04f7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质能方程只是说明了质量和能量间存在关系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,但质量不是能量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,在核反应中质量发生亏损并不意味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着质量消失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,只是物体的质量由静质量变为动质量.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0edf8adf?vop=1&amp;pid=97b9594f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0edf8adf.bracket?vop=1&amp;pid=97b9594f3&amp;color=0,0,0&amp;vpa=1&amp;vtp=1&amp;bbb=1"/>
          <p:cNvSpPr/>
          <p:nvPr/>
        </p:nvSpPr>
        <p:spPr>
          <a:xfrm>
            <a:off x="4219639" y="969265"/>
            <a:ext cx="542036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1_2#10edf8adf.choices?vop=1&amp;pid=97b9594f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A.核力是短程力，作用范围很小，只在邻近核子间发生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.核力不仅在邻近核子间发生，在较远的核子间也存在核力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.质子间、中子间、质子和中子之间都有核力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.核力是一种弱相互作用力，在其作用范围内，核力比库仑力大得多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10edf8adf?vop=1&amp;vop=1&amp;pid=97b9594f3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核力作用的范围在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之内,只在邻近核子间发生,是短程力,故A正确,B错误；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质子间、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、质子与中子之间都有核力，核力是强相互作用力,故C正确,D错误.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10edf8adf?vop=1&amp;vop=1&amp;pid=97b9594f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3b72e47f9?vop=1&amp;pid=a87ffb2d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[贵州六校联盟2024联考]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关于原子核，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3b72e47f9.bracket?vop=1&amp;pid=a87ffb2dd&amp;color=0,0,0&amp;vpa=2&amp;vtp=1"/>
          <p:cNvSpPr/>
          <p:nvPr/>
        </p:nvSpPr>
        <p:spPr>
          <a:xfrm>
            <a:off x="7610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3b72e47f9.choices?vop=1&amp;pid=a87ffb2dd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A.核子间的弱相互作用和电磁相互作用使核子聚集到一起形成原子核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.结合能是指核子结合在一起所具有的能量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.核子在结合成原子核时，核子平均质量亏损越大，原子核越稳定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.组成原子核的核子平均质量越大，原子核的比结合能越大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3b72e47f9?vop=1&amp;vop=1&amp;pid=a87ffb2dd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核子间的强相互作用使核子聚集到一起形成原子核,故A错误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；结合能不是指核子结合在一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起所具有的能量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,而是把核子分开所需要的能量,故B错误；核子在结合成原子核时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,核子平均质量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亏损越大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,则原子核的比结合能越大,原子核越稳定,故C正确；组成原子核的核子平均质量越小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子核的比结合能越大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238c20645?vop=1&amp;pid=a87ffb2dd&amp;color=0,0,0&amp;vtp=1&amp;bt=1&amp;bbb=1&amp;hb=1"/>
              <p:cNvSpPr/>
              <p:nvPr/>
            </p:nvSpPr>
            <p:spPr>
              <a:xfrm>
                <a:off x="722376" y="972000"/>
                <a:ext cx="10753344" cy="13441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图为某工厂向海洋排放核废水.经检测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,核废水中含有大量放射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性元素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I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，质子质量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，中子质量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的结合能约为(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238c20645?vop=1&amp;pid=a87ffb2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44105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238c20645.bracket?vop=1&amp;pid=a87ffb2dd&amp;color=0,0,0&amp;vpa=3&amp;vtp=1"/>
          <p:cNvSpPr/>
          <p:nvPr/>
        </p:nvSpPr>
        <p:spPr>
          <a:xfrm>
            <a:off x="7929182" y="1895164"/>
            <a:ext cx="37465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7_2#238c20645?vop=1&amp;pid=a87ffb2d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446915"/>
            <a:ext cx="213969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238c20645.choices?vop=1&amp;pid=a87ffb2dd&amp;color=0,0,0&amp;vtp=1&amp;bbb=1"/>
              <p:cNvSpPr/>
              <p:nvPr/>
            </p:nvSpPr>
            <p:spPr>
              <a:xfrm>
                <a:off x="722376" y="3932815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78430" algn="l"/>
                    <a:tab pos="5382260" algn="l"/>
                    <a:tab pos="80987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238c20645.choices?vop=1&amp;pid=a87ffb2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32815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65" b="-142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238c20645?vop=1&amp;vop=1&amp;pid=a87ffb2dd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的质子数为53,中子数为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,质子总质量为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,中子总质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,核子总质量为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,核子结合成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53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亏损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035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238c20645?vop=1&amp;vop=1&amp;pid=a87ffb2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376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c54230d6e?vop=1&amp;pid=a87ffb2d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[四川眉山仁寿一中2025高二下期中]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如图1所示为原子核的比结合能与质量数的关系曲线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2所示为原子核的平均核子质量与原子序数的关系曲线.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c54230d6e.bracket?vop=1&amp;pid=a87ffb2dd&amp;color=0,0,0&amp;vpa=4&amp;vtp=1"/>
          <p:cNvSpPr/>
          <p:nvPr/>
        </p:nvSpPr>
        <p:spPr>
          <a:xfrm>
            <a:off x="9261539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0_3#c54230d6e?iti=1&amp;htil=1&amp;vop=1&amp;pid=a87ffb2d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816" y="1951677"/>
            <a:ext cx="2898648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0_4#c54230d6e?iti=2&amp;htil=1&amp;vop=1&amp;pid=a87ffb2d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128" y="2180277"/>
            <a:ext cx="179222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0_5#c54230d6e?iti=1&amp;htil=1&amp;vop=1&amp;pid=a87ffb2dd&amp;color=0,0,0&amp;vtp=1&amp;bbb=1"/>
          <p:cNvSpPr/>
          <p:nvPr/>
        </p:nvSpPr>
        <p:spPr>
          <a:xfrm>
            <a:off x="3175953" y="393490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10_6#c54230d6e?iti=2&amp;htil=1&amp;vop=1&amp;pid=a87ffb2dd&amp;color=0,0,0&amp;vtp=1&amp;bbb=1"/>
          <p:cNvSpPr/>
          <p:nvPr/>
        </p:nvSpPr>
        <p:spPr>
          <a:xfrm>
            <a:off x="8548053" y="392576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0_7#c54230d6e.choices?vop=1&amp;pid=a87ffb2dd&amp;color=0,0,0&amp;vtp=1&amp;bbb=1"/>
              <p:cNvSpPr/>
              <p:nvPr/>
            </p:nvSpPr>
            <p:spPr>
              <a:xfrm>
                <a:off x="722376" y="4351977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A.根据图1可知，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核的结合能约为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.根据图1可知，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更稳定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.根据图2可知，核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裂变成核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的过程中，生成的新核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的比结合能减小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.根据图2可知，若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能结合成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，则结合过程中一定吸收能量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0_7#c54230d6e.choices?vop=1&amp;pid=a87ffb2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51977"/>
                <a:ext cx="10753344" cy="18087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5382</Words>
  <Application>WPS 演示</Application>
  <PresentationFormat>宽屏</PresentationFormat>
  <Paragraphs>197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2025-10-15T05:49:00Z</dcterms:created>
  <dcterms:modified xsi:type="dcterms:W3CDTF">2025-10-22T02:07:12Z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69A8F961AC1143D5A08766ACD78EE68B_12</vt:lpwstr>
  </property>
  <property fmtid="{D5CDD505-2E9C-101B-9397-08002B2CF9AE}" pid="3" name="KSOProductBuildVer">
    <vt:lpwstr>2052-12.1.0.23125</vt:lpwstr>
  </property>
</Properties>
</file>